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 id="2147483696" r:id="rId5"/>
    <p:sldMasterId id="2147483708" r:id="rId6"/>
    <p:sldMasterId id="2147483720" r:id="rId7"/>
    <p:sldMasterId id="2147483732" r:id="rId8"/>
  </p:sldMasterIdLst>
  <p:sldIdLst>
    <p:sldId id="256" r:id="rId9"/>
    <p:sldId id="257" r:id="rId10"/>
    <p:sldId id="258" r:id="rId11"/>
    <p:sldId id="259" r:id="rId12"/>
    <p:sldId id="260" r:id="rId13"/>
    <p:sldId id="261" r:id="rId14"/>
    <p:sldId id="262" r:id="rId15"/>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7" d="100"/>
          <a:sy n="77" d="100"/>
        </p:scale>
        <p:origin x="52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5.xml"/><Relationship Id="rId18" Type="http://schemas.openxmlformats.org/officeDocument/2006/relationships/theme" Target="theme/theme1.xml"/><Relationship Id="rId3" Type="http://schemas.openxmlformats.org/officeDocument/2006/relationships/slideMaster" Target="slideMasters/slideMaster3.xml"/><Relationship Id="rId7" Type="http://schemas.openxmlformats.org/officeDocument/2006/relationships/slideMaster" Target="slideMasters/slideMaster7.xml"/><Relationship Id="rId12" Type="http://schemas.openxmlformats.org/officeDocument/2006/relationships/slide" Target="slides/slide4.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3.xml"/><Relationship Id="rId5" Type="http://schemas.openxmlformats.org/officeDocument/2006/relationships/slideMaster" Target="slideMasters/slideMaster5.xml"/><Relationship Id="rId15" Type="http://schemas.openxmlformats.org/officeDocument/2006/relationships/slide" Target="slides/slide7.xml"/><Relationship Id="rId10" Type="http://schemas.openxmlformats.org/officeDocument/2006/relationships/slide" Target="slides/slide2.xml"/><Relationship Id="rId19"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7C1B767C-086F-4062-AD0E-39EA557AA23B}" type="datetimeFigureOut">
              <a:rPr lang="es-CO" smtClean="0"/>
              <a:t>16/04/2018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546E1EA-C1EE-4228-B852-4D60993BD8D6}" type="slidenum">
              <a:rPr lang="es-CO" smtClean="0"/>
              <a:t>‹Nº›</a:t>
            </a:fld>
            <a:endParaRPr lang="es-CO"/>
          </a:p>
        </p:txBody>
      </p:sp>
    </p:spTree>
    <p:extLst>
      <p:ext uri="{BB962C8B-B14F-4D97-AF65-F5344CB8AC3E}">
        <p14:creationId xmlns:p14="http://schemas.microsoft.com/office/powerpoint/2010/main" val="41300680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C1B767C-086F-4062-AD0E-39EA557AA23B}" type="datetimeFigureOut">
              <a:rPr lang="es-CO" smtClean="0"/>
              <a:t>16/04/2018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546E1EA-C1EE-4228-B852-4D60993BD8D6}" type="slidenum">
              <a:rPr lang="es-CO" smtClean="0"/>
              <a:t>‹Nº›</a:t>
            </a:fld>
            <a:endParaRPr lang="es-CO"/>
          </a:p>
        </p:txBody>
      </p:sp>
    </p:spTree>
    <p:extLst>
      <p:ext uri="{BB962C8B-B14F-4D97-AF65-F5344CB8AC3E}">
        <p14:creationId xmlns:p14="http://schemas.microsoft.com/office/powerpoint/2010/main" val="14905654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7C1B767C-086F-4062-AD0E-39EA557AA23B}" type="datetimeFigureOut">
              <a:rPr lang="es-CO" smtClean="0"/>
              <a:t>16/04/2018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546E1EA-C1EE-4228-B852-4D60993BD8D6}" type="slidenum">
              <a:rPr lang="es-CO" smtClean="0"/>
              <a:t>‹Nº›</a:t>
            </a:fld>
            <a:endParaRPr lang="es-CO"/>
          </a:p>
        </p:txBody>
      </p:sp>
    </p:spTree>
    <p:extLst>
      <p:ext uri="{BB962C8B-B14F-4D97-AF65-F5344CB8AC3E}">
        <p14:creationId xmlns:p14="http://schemas.microsoft.com/office/powerpoint/2010/main" val="37480063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7C1B767C-086F-4062-AD0E-39EA557AA23B}" type="datetimeFigureOut">
              <a:rPr lang="es-CO" smtClean="0"/>
              <a:t>16/04/2018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546E1EA-C1EE-4228-B852-4D60993BD8D6}" type="slidenum">
              <a:rPr lang="es-CO" smtClean="0"/>
              <a:t>‹Nº›</a:t>
            </a:fld>
            <a:endParaRPr lang="es-CO"/>
          </a:p>
        </p:txBody>
      </p:sp>
    </p:spTree>
    <p:extLst>
      <p:ext uri="{BB962C8B-B14F-4D97-AF65-F5344CB8AC3E}">
        <p14:creationId xmlns:p14="http://schemas.microsoft.com/office/powerpoint/2010/main" val="3324223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7C1B767C-086F-4062-AD0E-39EA557AA23B}" type="datetimeFigureOut">
              <a:rPr lang="es-CO" smtClean="0"/>
              <a:t>16/04/2018</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2546E1EA-C1EE-4228-B852-4D60993BD8D6}" type="slidenum">
              <a:rPr lang="es-CO" smtClean="0"/>
              <a:t>‹Nº›</a:t>
            </a:fld>
            <a:endParaRPr lang="es-CO"/>
          </a:p>
        </p:txBody>
      </p:sp>
    </p:spTree>
    <p:extLst>
      <p:ext uri="{BB962C8B-B14F-4D97-AF65-F5344CB8AC3E}">
        <p14:creationId xmlns:p14="http://schemas.microsoft.com/office/powerpoint/2010/main" val="7773512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7C1B767C-086F-4062-AD0E-39EA557AA23B}" type="datetimeFigureOut">
              <a:rPr lang="es-CO" smtClean="0"/>
              <a:t>16/04/2018</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2546E1EA-C1EE-4228-B852-4D60993BD8D6}" type="slidenum">
              <a:rPr lang="es-CO" smtClean="0"/>
              <a:t>‹Nº›</a:t>
            </a:fld>
            <a:endParaRPr lang="es-CO"/>
          </a:p>
        </p:txBody>
      </p:sp>
    </p:spTree>
    <p:extLst>
      <p:ext uri="{BB962C8B-B14F-4D97-AF65-F5344CB8AC3E}">
        <p14:creationId xmlns:p14="http://schemas.microsoft.com/office/powerpoint/2010/main" val="19560995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7C1B767C-086F-4062-AD0E-39EA557AA23B}" type="datetimeFigureOut">
              <a:rPr lang="es-CO" smtClean="0"/>
              <a:t>16/04/2018</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2546E1EA-C1EE-4228-B852-4D60993BD8D6}" type="slidenum">
              <a:rPr lang="es-CO" smtClean="0"/>
              <a:t>‹Nº›</a:t>
            </a:fld>
            <a:endParaRPr lang="es-CO"/>
          </a:p>
        </p:txBody>
      </p:sp>
    </p:spTree>
    <p:extLst>
      <p:ext uri="{BB962C8B-B14F-4D97-AF65-F5344CB8AC3E}">
        <p14:creationId xmlns:p14="http://schemas.microsoft.com/office/powerpoint/2010/main" val="42110126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7C1B767C-086F-4062-AD0E-39EA557AA23B}" type="datetimeFigureOut">
              <a:rPr lang="es-CO" smtClean="0"/>
              <a:t>16/04/2018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546E1EA-C1EE-4228-B852-4D60993BD8D6}" type="slidenum">
              <a:rPr lang="es-CO" smtClean="0"/>
              <a:t>‹Nº›</a:t>
            </a:fld>
            <a:endParaRPr lang="es-CO"/>
          </a:p>
        </p:txBody>
      </p:sp>
    </p:spTree>
    <p:extLst>
      <p:ext uri="{BB962C8B-B14F-4D97-AF65-F5344CB8AC3E}">
        <p14:creationId xmlns:p14="http://schemas.microsoft.com/office/powerpoint/2010/main" val="34893909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7C1B767C-086F-4062-AD0E-39EA557AA23B}" type="datetimeFigureOut">
              <a:rPr lang="es-CO" smtClean="0"/>
              <a:t>16/04/2018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546E1EA-C1EE-4228-B852-4D60993BD8D6}" type="slidenum">
              <a:rPr lang="es-CO" smtClean="0"/>
              <a:t>‹Nº›</a:t>
            </a:fld>
            <a:endParaRPr lang="es-CO"/>
          </a:p>
        </p:txBody>
      </p:sp>
    </p:spTree>
    <p:extLst>
      <p:ext uri="{BB962C8B-B14F-4D97-AF65-F5344CB8AC3E}">
        <p14:creationId xmlns:p14="http://schemas.microsoft.com/office/powerpoint/2010/main" val="1544961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C1B767C-086F-4062-AD0E-39EA557AA23B}" type="datetimeFigureOut">
              <a:rPr lang="es-CO" smtClean="0"/>
              <a:t>16/04/2018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546E1EA-C1EE-4228-B852-4D60993BD8D6}" type="slidenum">
              <a:rPr lang="es-CO" smtClean="0"/>
              <a:t>‹Nº›</a:t>
            </a:fld>
            <a:endParaRPr lang="es-CO"/>
          </a:p>
        </p:txBody>
      </p:sp>
    </p:spTree>
    <p:extLst>
      <p:ext uri="{BB962C8B-B14F-4D97-AF65-F5344CB8AC3E}">
        <p14:creationId xmlns:p14="http://schemas.microsoft.com/office/powerpoint/2010/main" val="7932284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C1B767C-086F-4062-AD0E-39EA557AA23B}" type="datetimeFigureOut">
              <a:rPr lang="es-CO" smtClean="0"/>
              <a:t>16/04/2018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546E1EA-C1EE-4228-B852-4D60993BD8D6}" type="slidenum">
              <a:rPr lang="es-CO" smtClean="0"/>
              <a:t>‹Nº›</a:t>
            </a:fld>
            <a:endParaRPr lang="es-CO"/>
          </a:p>
        </p:txBody>
      </p:sp>
    </p:spTree>
    <p:extLst>
      <p:ext uri="{BB962C8B-B14F-4D97-AF65-F5344CB8AC3E}">
        <p14:creationId xmlns:p14="http://schemas.microsoft.com/office/powerpoint/2010/main" val="39079964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124029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873166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791152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246881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Marcador de pie de página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Marcador de número de diapositiva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96926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pie de página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número de diapositiva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188688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Marcador de pie de página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número de diapositiva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6255077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253748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625418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838898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421939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546805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1612456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2090963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8535691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Marcador de pie de página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Marcador de número de diapositiva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0103586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pie de página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número de diapositiva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7677768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Marcador de pie de página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número de diapositiva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420396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2020118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6151539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7129486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3484616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0127884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9697385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2536097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7138079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Marcador de pie de página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Marcador de número de diapositiva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919128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pie de página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número de diapositiva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0221194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Marcador de pie de página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número de diapositiva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6643131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801538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9802569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2901420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7344597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6488130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1661750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5936121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2347023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Marcador de pie de página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Marcador de número de diapositiva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489566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pie de página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número de diapositiva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1242278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Marcador de pie de página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número de diapositiva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6818424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4900375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4211660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5406758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0891330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394901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6573611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7492669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1938865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Marcador de pie de página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Marcador de número de diapositiva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715720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pie de página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número de diapositiva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9892020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Marcador de pie de página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número de diapositiva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893494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3915622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1823061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4403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1696610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1955679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2871243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5786751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3392718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Marcador de pie de página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Marcador de número de diapositiva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96914770"/>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pie de página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número de diapositiva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12711116"/>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Marcador de pie de página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número de diapositiva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47952147"/>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7204448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4348439"/>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28553941"/>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9963444"/>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06304559"/>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91205791"/>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555858"/>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07338662"/>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Marcador de pie de página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Marcador de número de diapositiva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51852631"/>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pie de página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número de diapositiva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21202917"/>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Marcador de pie de página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número de diapositiva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21894849"/>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21328262"/>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30585439"/>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9541881"/>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041347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1B767C-086F-4062-AD0E-39EA557AA23B}" type="datetimeFigureOut">
              <a:rPr lang="es-CO" smtClean="0"/>
              <a:t>16/04/2018</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46E1EA-C1EE-4228-B852-4D60993BD8D6}" type="slidenum">
              <a:rPr lang="es-CO" smtClean="0"/>
              <a:t>‹Nº›</a:t>
            </a:fld>
            <a:endParaRPr lang="es-CO"/>
          </a:p>
        </p:txBody>
      </p:sp>
    </p:spTree>
    <p:extLst>
      <p:ext uri="{BB962C8B-B14F-4D97-AF65-F5344CB8AC3E}">
        <p14:creationId xmlns:p14="http://schemas.microsoft.com/office/powerpoint/2010/main" val="12482746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1821361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9773467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370473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2402881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95741294"/>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25545519"/>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16/04/2018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70118064"/>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51263" y="653143"/>
            <a:ext cx="10515600" cy="5721531"/>
          </a:xfrm>
          <a:effectLst>
            <a:glow rad="101600">
              <a:srgbClr val="FF0000">
                <a:alpha val="60000"/>
              </a:srgbClr>
            </a:glow>
          </a:effectLst>
          <a:scene3d>
            <a:camera prst="orthographicFront"/>
            <a:lightRig rig="threePt" dir="t"/>
          </a:scene3d>
          <a:sp3d>
            <a:bevelT w="165100" prst="coolSlant"/>
          </a:sp3d>
        </p:spPr>
        <p:style>
          <a:lnRef idx="1">
            <a:schemeClr val="accent2"/>
          </a:lnRef>
          <a:fillRef idx="2">
            <a:schemeClr val="accent2"/>
          </a:fillRef>
          <a:effectRef idx="1">
            <a:schemeClr val="accent2"/>
          </a:effectRef>
          <a:fontRef idx="minor">
            <a:schemeClr val="dk1"/>
          </a:fontRef>
        </p:style>
        <p:txBody>
          <a:bodyPr>
            <a:normAutofit/>
          </a:bodyPr>
          <a:lstStyle/>
          <a:p>
            <a:pPr marL="0" indent="0" algn="ctr">
              <a:buNone/>
            </a:pPr>
            <a:endParaRPr lang="es-CO" sz="6600" dirty="0" smtClean="0"/>
          </a:p>
          <a:p>
            <a:pPr marL="0" indent="0" algn="ctr">
              <a:buNone/>
            </a:pPr>
            <a:r>
              <a:rPr lang="es-CO" sz="6600" dirty="0" smtClean="0">
                <a:latin typeface="Algerian" panose="04020705040A02060702" pitchFamily="82" charset="0"/>
              </a:rPr>
              <a:t>Lo que dice el hombre</a:t>
            </a:r>
          </a:p>
          <a:p>
            <a:pPr marL="0" indent="0" algn="ctr">
              <a:buNone/>
            </a:pPr>
            <a:r>
              <a:rPr lang="es-CO" sz="6600" dirty="0" smtClean="0"/>
              <a:t>Y</a:t>
            </a:r>
          </a:p>
          <a:p>
            <a:pPr marL="0" indent="0" algn="ctr">
              <a:buNone/>
            </a:pPr>
            <a:r>
              <a:rPr lang="es-CO" sz="6600" dirty="0" smtClean="0">
                <a:latin typeface="Algerian" panose="04020705040A02060702" pitchFamily="82" charset="0"/>
              </a:rPr>
              <a:t>Lo que dice Dios</a:t>
            </a:r>
            <a:endParaRPr lang="es-CO" sz="6600" dirty="0">
              <a:latin typeface="Algerian" panose="04020705040A02060702" pitchFamily="82" charset="0"/>
            </a:endParaRPr>
          </a:p>
        </p:txBody>
      </p:sp>
    </p:spTree>
    <p:extLst>
      <p:ext uri="{BB962C8B-B14F-4D97-AF65-F5344CB8AC3E}">
        <p14:creationId xmlns:p14="http://schemas.microsoft.com/office/powerpoint/2010/main" val="28705520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367146" y="498762"/>
            <a:ext cx="6858000" cy="5888183"/>
          </a:xfrm>
          <a:prstGeom prst="rect">
            <a:avLst/>
          </a:prstGeom>
          <a:scene3d>
            <a:camera prst="orthographicFront"/>
            <a:lightRig rig="threePt" dir="t"/>
          </a:scene3d>
          <a:sp3d>
            <a:bevelT prst="angle"/>
          </a:sp3d>
        </p:spPr>
      </p:pic>
      <p:sp>
        <p:nvSpPr>
          <p:cNvPr id="3" name="Rectángulo 2"/>
          <p:cNvSpPr/>
          <p:nvPr/>
        </p:nvSpPr>
        <p:spPr>
          <a:xfrm>
            <a:off x="7439889" y="113345"/>
            <a:ext cx="4627420" cy="2677656"/>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s-CO" sz="1800" b="0" i="0" u="none" strike="noStrike" kern="1200" cap="none" spc="0" normalizeH="0" baseline="0" noProof="0" dirty="0" smtClean="0">
                <a:ln>
                  <a:noFill/>
                </a:ln>
                <a:solidFill>
                  <a:prstClr val="black"/>
                </a:solidFill>
                <a:effectLst/>
                <a:uLnTx/>
                <a:uFillTx/>
                <a:latin typeface="Calibri" panose="020F0502020204030204"/>
                <a:ea typeface="+mn-ea"/>
                <a:cs typeface="+mn-cs"/>
              </a:rPr>
              <a:t>“</a:t>
            </a:r>
            <a:r>
              <a:rPr kumimoji="0" lang="es-CO" sz="2400" b="1" i="1" u="none" strike="noStrike" kern="1200" cap="none" spc="0" normalizeH="0" baseline="0" noProof="0" dirty="0" smtClean="0">
                <a:ln>
                  <a:noFill/>
                </a:ln>
                <a:solidFill>
                  <a:prstClr val="black"/>
                </a:solidFill>
                <a:effectLst/>
                <a:uLnTx/>
                <a:uFillTx/>
                <a:latin typeface="Bell MT" panose="02020503060305020303" pitchFamily="18" charset="0"/>
                <a:ea typeface="+mn-ea"/>
                <a:cs typeface="+mn-cs"/>
              </a:rPr>
              <a:t>Si </a:t>
            </a:r>
            <a:r>
              <a:rPr kumimoji="0" lang="es-CO" sz="2400" b="1" i="1" u="none" strike="noStrike" kern="1200" cap="none" spc="0" normalizeH="0" baseline="0" noProof="0" dirty="0">
                <a:ln>
                  <a:noFill/>
                </a:ln>
                <a:solidFill>
                  <a:prstClr val="black"/>
                </a:solidFill>
                <a:effectLst/>
                <a:uLnTx/>
                <a:uFillTx/>
                <a:latin typeface="Bell MT" panose="02020503060305020303" pitchFamily="18" charset="0"/>
                <a:ea typeface="+mn-ea"/>
                <a:cs typeface="+mn-cs"/>
              </a:rPr>
              <a:t>se humillare mi pueblo, sobre el cual mi nombre es invocado, y oraren, y buscaren mi rostro, y se convirtieren de sus malos caminos; entonces yo oiré desde los cielos, y perdonaré sus pecados, y sanaré su </a:t>
            </a:r>
            <a:r>
              <a:rPr kumimoji="0" lang="es-CO" sz="2400" b="1" i="1" u="none" strike="noStrike" kern="1200" cap="none" spc="0" normalizeH="0" baseline="0" noProof="0" dirty="0" smtClean="0">
                <a:ln>
                  <a:noFill/>
                </a:ln>
                <a:solidFill>
                  <a:prstClr val="black"/>
                </a:solidFill>
                <a:effectLst/>
                <a:uLnTx/>
                <a:uFillTx/>
                <a:latin typeface="Bell MT" panose="02020503060305020303" pitchFamily="18" charset="0"/>
                <a:ea typeface="+mn-ea"/>
                <a:cs typeface="+mn-cs"/>
              </a:rPr>
              <a:t>tierra”</a:t>
            </a:r>
            <a:endParaRPr kumimoji="0" lang="es-CO" sz="1800" b="1" i="1" u="none" strike="noStrike" kern="1200" cap="none" spc="0" normalizeH="0" baseline="0" noProof="0" dirty="0">
              <a:ln>
                <a:noFill/>
              </a:ln>
              <a:solidFill>
                <a:prstClr val="black"/>
              </a:solidFill>
              <a:effectLst/>
              <a:uLnTx/>
              <a:uFillTx/>
              <a:latin typeface="Bell MT" panose="02020503060305020303" pitchFamily="18" charset="0"/>
              <a:ea typeface="+mn-ea"/>
              <a:cs typeface="+mn-cs"/>
            </a:endParaRPr>
          </a:p>
        </p:txBody>
      </p:sp>
      <p:sp>
        <p:nvSpPr>
          <p:cNvPr id="4" name="Rectángulo 3"/>
          <p:cNvSpPr/>
          <p:nvPr/>
        </p:nvSpPr>
        <p:spPr>
          <a:xfrm>
            <a:off x="7439889" y="3213318"/>
            <a:ext cx="4627420" cy="3477875"/>
          </a:xfrm>
          <a:prstGeom prst="rect">
            <a:avLst/>
          </a:prstGeo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000" b="0" i="0" u="none" strike="noStrike" kern="1200" cap="none" spc="0" normalizeH="0" baseline="0" noProof="0" dirty="0">
                <a:ln>
                  <a:noFill/>
                </a:ln>
                <a:solidFill>
                  <a:prstClr val="black"/>
                </a:solidFill>
                <a:effectLst/>
                <a:uLnTx/>
                <a:uFillTx/>
                <a:latin typeface="Calibri" panose="020F0502020204030204"/>
                <a:ea typeface="+mn-ea"/>
                <a:cs typeface="+mn-cs"/>
              </a:rPr>
              <a:t>El deseo de Dios es que los pecadores se humillen, abandonen sus pecados, se vuelvan a él y vivan.  Dios no se deleita en el sufrimiento y en la muerte del impío, y con afán insta a los pecadores a que se arrepientan y se aparten de sus transgresiones para que la iniquidad no les acarree la </a:t>
            </a:r>
            <a:r>
              <a:rPr kumimoji="0" lang="es-CO" sz="2000" b="0" i="0" u="none" strike="noStrike" kern="1200" cap="none" spc="0" normalizeH="0" baseline="0" noProof="0" dirty="0" smtClean="0">
                <a:ln>
                  <a:noFill/>
                </a:ln>
                <a:solidFill>
                  <a:prstClr val="black"/>
                </a:solidFill>
                <a:effectLst/>
                <a:uLnTx/>
                <a:uFillTx/>
                <a:latin typeface="Calibri" panose="020F0502020204030204"/>
                <a:ea typeface="+mn-ea"/>
                <a:cs typeface="+mn-cs"/>
              </a:rPr>
              <a:t>ruina.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2000" b="1" i="0" u="none" strike="noStrike" kern="1200" cap="none" spc="0" normalizeH="0" baseline="0" noProof="0" dirty="0" smtClean="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000" b="1" i="0" u="none" strike="noStrike" kern="1200" cap="none" spc="0" normalizeH="0" baseline="0" noProof="0" dirty="0" smtClean="0">
                <a:ln>
                  <a:noFill/>
                </a:ln>
                <a:solidFill>
                  <a:prstClr val="black"/>
                </a:solidFill>
                <a:effectLst/>
                <a:uLnTx/>
                <a:uFillTx/>
                <a:latin typeface="Calibri" panose="020F0502020204030204"/>
                <a:ea typeface="+mn-ea"/>
                <a:cs typeface="+mn-cs"/>
              </a:rPr>
              <a:t>Para ampliar más lo que Dios dice,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000" b="1" i="0" u="none" strike="noStrike" kern="1200" cap="none" spc="0" normalizeH="0" baseline="0" noProof="0" dirty="0" smtClean="0">
                <a:ln>
                  <a:noFill/>
                </a:ln>
                <a:solidFill>
                  <a:prstClr val="black"/>
                </a:solidFill>
                <a:effectLst/>
                <a:uLnTx/>
                <a:uFillTx/>
                <a:latin typeface="Calibri" panose="020F0502020204030204"/>
                <a:ea typeface="+mn-ea"/>
                <a:cs typeface="+mn-cs"/>
              </a:rPr>
              <a:t>Sigamos estudiando este tema </a:t>
            </a:r>
          </a:p>
        </p:txBody>
      </p:sp>
    </p:spTree>
    <p:extLst>
      <p:ext uri="{BB962C8B-B14F-4D97-AF65-F5344CB8AC3E}">
        <p14:creationId xmlns:p14="http://schemas.microsoft.com/office/powerpoint/2010/main" val="280744446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689113"/>
            <a:ext cx="10515600" cy="5592417"/>
          </a:xfrm>
        </p:spPr>
        <p:txBody>
          <a:bodyPr>
            <a:normAutofit/>
          </a:bodyPr>
          <a:lstStyle/>
          <a:p>
            <a:pPr marL="0" indent="0" algn="just">
              <a:buNone/>
            </a:pPr>
            <a:r>
              <a:rPr lang="es-CO" b="1" dirty="0" smtClean="0">
                <a:solidFill>
                  <a:srgbClr val="FF0000"/>
                </a:solidFill>
              </a:rPr>
              <a:t>Isa.1:18-20. </a:t>
            </a:r>
            <a:r>
              <a:rPr lang="es-CO" b="1" dirty="0" smtClean="0"/>
              <a:t>-</a:t>
            </a:r>
            <a:r>
              <a:rPr lang="es-CO" sz="2800" b="1" i="1" dirty="0" smtClean="0">
                <a:latin typeface="Bell MT" panose="02020503060305020303" pitchFamily="18" charset="0"/>
              </a:rPr>
              <a:t>“</a:t>
            </a:r>
            <a:r>
              <a:rPr lang="es-CO" b="1" i="1" dirty="0" smtClean="0">
                <a:latin typeface="Bell MT" panose="02020503060305020303" pitchFamily="18" charset="0"/>
              </a:rPr>
              <a:t>Venid </a:t>
            </a:r>
            <a:r>
              <a:rPr lang="es-CO" b="1" i="1" dirty="0">
                <a:latin typeface="Bell MT" panose="02020503060305020303" pitchFamily="18" charset="0"/>
              </a:rPr>
              <a:t>luego, dice Jehová, y estemos a cuenta: si vuestros pecados fueren como la grana, como la nieve serán emblanquecidos; si fueren rojos como el carmesí, vendrán a ser como blanca lana. </a:t>
            </a:r>
            <a:r>
              <a:rPr lang="es-CO" b="1" i="1" dirty="0" smtClean="0">
                <a:latin typeface="Bell MT" panose="02020503060305020303" pitchFamily="18" charset="0"/>
              </a:rPr>
              <a:t>19 </a:t>
            </a:r>
            <a:r>
              <a:rPr lang="es-CO" b="1" i="1" dirty="0">
                <a:latin typeface="Bell MT" panose="02020503060305020303" pitchFamily="18" charset="0"/>
              </a:rPr>
              <a:t>Si quisiereis y oyereis, comeréis el bien de la tierra; </a:t>
            </a:r>
            <a:r>
              <a:rPr lang="es-CO" b="1" i="1" dirty="0" smtClean="0">
                <a:latin typeface="Bell MT" panose="02020503060305020303" pitchFamily="18" charset="0"/>
              </a:rPr>
              <a:t>20 </a:t>
            </a:r>
            <a:r>
              <a:rPr lang="es-CO" b="1" i="1" dirty="0">
                <a:latin typeface="Bell MT" panose="02020503060305020303" pitchFamily="18" charset="0"/>
              </a:rPr>
              <a:t>si no quisiereis y fuereis rebeldes, seréis consumidos a espada; porque la boca de Jehová lo ha </a:t>
            </a:r>
            <a:r>
              <a:rPr lang="es-CO" b="1" i="1" dirty="0" smtClean="0">
                <a:latin typeface="Bell MT" panose="02020503060305020303" pitchFamily="18" charset="0"/>
              </a:rPr>
              <a:t>dicho”.</a:t>
            </a:r>
          </a:p>
          <a:p>
            <a:r>
              <a:rPr lang="es-CO" sz="2400" b="1" dirty="0" smtClean="0"/>
              <a:t>“Venid </a:t>
            </a:r>
            <a:r>
              <a:rPr lang="es-CO" sz="2400" b="1" dirty="0"/>
              <a:t>luego, dice </a:t>
            </a:r>
            <a:r>
              <a:rPr lang="es-CO" sz="2400" b="1" dirty="0" smtClean="0"/>
              <a:t>Jehová”.  </a:t>
            </a:r>
            <a:r>
              <a:rPr lang="es-CO" sz="2400" b="1" u="sng" dirty="0" smtClean="0"/>
              <a:t>“Venid </a:t>
            </a:r>
            <a:r>
              <a:rPr lang="es-CO" sz="2400" b="1" u="sng" dirty="0"/>
              <a:t>y entendámonos</a:t>
            </a:r>
            <a:r>
              <a:rPr lang="es-CO" sz="2400" b="1" dirty="0" smtClean="0"/>
              <a:t>”. </a:t>
            </a:r>
            <a:r>
              <a:rPr lang="es-CO" sz="2400" b="1" dirty="0"/>
              <a:t>En este pasaje Dios invita a los hombres a que se encuentren con él, a fin de tratar libre y francamente sus problemas. </a:t>
            </a:r>
            <a:endParaRPr lang="es-CO" sz="2400" b="1" dirty="0" smtClean="0"/>
          </a:p>
          <a:p>
            <a:pPr algn="just"/>
            <a:r>
              <a:rPr lang="es-CO" sz="2400" b="1" dirty="0" smtClean="0"/>
              <a:t>El </a:t>
            </a:r>
            <a:r>
              <a:rPr lang="es-CO" sz="2400" b="1" dirty="0"/>
              <a:t>Señor no es un juez desconsiderado, ni un tirano arbitrario, sino un padre bondadoso y un amigo. Dios se interesa en las cosas que afectan al hombre, y se preocupa por el bienestar humano. Todas las advertencias divinas son dadas para el bien del hombre. Esto es lo que él anhela que el hombre crea y </a:t>
            </a:r>
            <a:r>
              <a:rPr lang="es-CO" sz="2400" b="1" dirty="0" smtClean="0"/>
              <a:t>comprenda.</a:t>
            </a:r>
            <a:endParaRPr lang="es-CO" sz="2400" b="1" dirty="0"/>
          </a:p>
        </p:txBody>
      </p:sp>
    </p:spTree>
    <p:extLst>
      <p:ext uri="{BB962C8B-B14F-4D97-AF65-F5344CB8AC3E}">
        <p14:creationId xmlns:p14="http://schemas.microsoft.com/office/powerpoint/2010/main" val="7422206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65760"/>
            <a:ext cx="10515600" cy="6152606"/>
          </a:xfrm>
        </p:spPr>
        <p:txBody>
          <a:bodyPr>
            <a:normAutofit fontScale="92500" lnSpcReduction="20000"/>
          </a:bodyPr>
          <a:lstStyle/>
          <a:p>
            <a:pPr algn="just"/>
            <a:r>
              <a:rPr lang="es-CO" dirty="0" smtClean="0"/>
              <a:t>Difícilmente </a:t>
            </a:r>
            <a:r>
              <a:rPr lang="es-CO" dirty="0"/>
              <a:t>podría concebirse una manifestación más atrayente del maravilloso amor y gran bondad de Dios, que la que se encuentra en esta misericordiosa invitación a estar ‘a cuentas” con el Señor del cielo y de la tierra. </a:t>
            </a:r>
            <a:r>
              <a:rPr lang="es-CO" dirty="0">
                <a:solidFill>
                  <a:srgbClr val="0070C0"/>
                </a:solidFill>
              </a:rPr>
              <a:t>Dios es razonable, y desea que los hombres comprendan que para provecho de ellos desea que abandonen el pecado y anden por sendas de justicia</a:t>
            </a:r>
            <a:r>
              <a:rPr lang="es-CO" dirty="0"/>
              <a:t>. </a:t>
            </a:r>
            <a:r>
              <a:rPr lang="es-CO" dirty="0">
                <a:solidFill>
                  <a:srgbClr val="0070C0"/>
                </a:solidFill>
              </a:rPr>
              <a:t>El hombre fue dotado de la capacidad de razonar para que la empleara, y la mejor forma de usar este don es descubrir cuáles son los beneficios de la obediencia y las angustias de la transgresión</a:t>
            </a:r>
            <a:r>
              <a:rPr lang="es-CO" dirty="0"/>
              <a:t>. </a:t>
            </a:r>
            <a:endParaRPr lang="es-CO" dirty="0" smtClean="0"/>
          </a:p>
          <a:p>
            <a:endParaRPr lang="es-CO" dirty="0"/>
          </a:p>
          <a:p>
            <a:pPr marL="457200" lvl="1" indent="0" algn="just">
              <a:buNone/>
            </a:pPr>
            <a:r>
              <a:rPr lang="es-CO" sz="2600" dirty="0" smtClean="0"/>
              <a:t>-“</a:t>
            </a:r>
            <a:r>
              <a:rPr lang="es-CO" sz="3000" b="1" i="1" dirty="0" smtClean="0">
                <a:latin typeface="Bell MT" panose="02020503060305020303" pitchFamily="18" charset="0"/>
              </a:rPr>
              <a:t>si </a:t>
            </a:r>
            <a:r>
              <a:rPr lang="es-CO" sz="3000" b="1" i="1" dirty="0">
                <a:latin typeface="Bell MT" panose="02020503060305020303" pitchFamily="18" charset="0"/>
              </a:rPr>
              <a:t>vuestros pecados fueren como la grana, como la nieve serán emblanquecidos; si fueren rojos como el carmesí, vendrán a ser como blanca </a:t>
            </a:r>
            <a:r>
              <a:rPr lang="es-CO" sz="3000" b="1" i="1" dirty="0" smtClean="0">
                <a:latin typeface="Bell MT" panose="02020503060305020303" pitchFamily="18" charset="0"/>
              </a:rPr>
              <a:t>lana</a:t>
            </a:r>
            <a:r>
              <a:rPr lang="es-CO" sz="2600" dirty="0" smtClean="0"/>
              <a:t>”</a:t>
            </a:r>
            <a:r>
              <a:rPr lang="es-CO" dirty="0" smtClean="0"/>
              <a:t>.</a:t>
            </a:r>
          </a:p>
          <a:p>
            <a:pPr algn="just"/>
            <a:r>
              <a:rPr lang="es-CO" dirty="0" smtClean="0"/>
              <a:t>El </a:t>
            </a:r>
            <a:r>
              <a:rPr lang="es-CO" dirty="0"/>
              <a:t>peor de los pecadores puede hallar consuelo y esperanza en esta promesa. En este pasaje Dios nos asegura que, no importa cuán culpables podamos haber sido en lo pasado ni cuán consumado haya sido nuestro pecado, todavía él puede devolvernos la pureza y la santidad. Esta promesa no sólo tiene que ver con los resultados del pecado, sino con el pecado mismo. Este puede ser erradicado y eliminado por completo de la vida. Con la ayuda de Dios, el pecador puede lograr el dominio completo de todas sus flaquezas </a:t>
            </a:r>
            <a:r>
              <a:rPr lang="es-CO" dirty="0">
                <a:solidFill>
                  <a:srgbClr val="FF0000"/>
                </a:solidFill>
              </a:rPr>
              <a:t>(</a:t>
            </a:r>
            <a:r>
              <a:rPr lang="es-CO" dirty="0" smtClean="0">
                <a:solidFill>
                  <a:srgbClr val="FF0000"/>
                </a:solidFill>
              </a:rPr>
              <a:t>ver 1Jo.1:9</a:t>
            </a:r>
            <a:r>
              <a:rPr lang="es-CO" dirty="0">
                <a:solidFill>
                  <a:srgbClr val="FF0000"/>
                </a:solidFill>
              </a:rPr>
              <a:t>). </a:t>
            </a:r>
          </a:p>
          <a:p>
            <a:endParaRPr lang="es-CO" dirty="0"/>
          </a:p>
        </p:txBody>
      </p:sp>
    </p:spTree>
    <p:extLst>
      <p:ext uri="{BB962C8B-B14F-4D97-AF65-F5344CB8AC3E}">
        <p14:creationId xmlns:p14="http://schemas.microsoft.com/office/powerpoint/2010/main" val="17813378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39634"/>
            <a:ext cx="10515600" cy="6217919"/>
          </a:xfrm>
        </p:spPr>
        <p:txBody>
          <a:bodyPr>
            <a:normAutofit fontScale="85000" lnSpcReduction="10000"/>
          </a:bodyPr>
          <a:lstStyle/>
          <a:p>
            <a:pPr marL="457200" lvl="1" indent="0">
              <a:buNone/>
            </a:pPr>
            <a:r>
              <a:rPr lang="es-CO" sz="3000" dirty="0" smtClean="0">
                <a:latin typeface="Bell MT" panose="02020503060305020303" pitchFamily="18" charset="0"/>
              </a:rPr>
              <a:t>-“Si </a:t>
            </a:r>
            <a:r>
              <a:rPr lang="es-CO" sz="3000" dirty="0">
                <a:latin typeface="Bell MT" panose="02020503060305020303" pitchFamily="18" charset="0"/>
              </a:rPr>
              <a:t>quisierais y </a:t>
            </a:r>
            <a:r>
              <a:rPr lang="es-CO" sz="3000" dirty="0" smtClean="0">
                <a:latin typeface="Bell MT" panose="02020503060305020303" pitchFamily="18" charset="0"/>
              </a:rPr>
              <a:t>oyereis”. O sea: </a:t>
            </a:r>
            <a:r>
              <a:rPr lang="es-CO" sz="3000" dirty="0">
                <a:latin typeface="Bell MT" panose="02020503060305020303" pitchFamily="18" charset="0"/>
              </a:rPr>
              <a:t>”Si aceptáis </a:t>
            </a:r>
            <a:r>
              <a:rPr lang="es-CO" sz="3000" dirty="0" smtClean="0">
                <a:latin typeface="Bell MT" panose="02020503060305020303" pitchFamily="18" charset="0"/>
              </a:rPr>
              <a:t>obedecer</a:t>
            </a:r>
            <a:r>
              <a:rPr lang="es-CO" dirty="0" smtClean="0"/>
              <a:t>”. </a:t>
            </a:r>
          </a:p>
          <a:p>
            <a:r>
              <a:rPr lang="es-CO" dirty="0" smtClean="0"/>
              <a:t>En </a:t>
            </a:r>
            <a:r>
              <a:rPr lang="es-CO" dirty="0"/>
              <a:t>este pasaje Isaías expone el fruto de la obediencia. </a:t>
            </a:r>
            <a:r>
              <a:rPr lang="es-CO" dirty="0">
                <a:solidFill>
                  <a:srgbClr val="0070C0"/>
                </a:solidFill>
              </a:rPr>
              <a:t>Una vida de gozo y bienaventuranza es el resultado natural de la obediencia a las leyes de Dios</a:t>
            </a:r>
            <a:r>
              <a:rPr lang="es-CO" dirty="0"/>
              <a:t>, </a:t>
            </a:r>
            <a:r>
              <a:rPr lang="es-CO" dirty="0">
                <a:solidFill>
                  <a:srgbClr val="0070C0"/>
                </a:solidFill>
              </a:rPr>
              <a:t>porque Dios no puede bendecir a los que no se esfuerzan al máximo</a:t>
            </a:r>
            <a:r>
              <a:rPr lang="es-CO" dirty="0"/>
              <a:t>. </a:t>
            </a:r>
            <a:r>
              <a:rPr lang="es-CO" dirty="0">
                <a:solidFill>
                  <a:srgbClr val="0070C0"/>
                </a:solidFill>
              </a:rPr>
              <a:t>Los gozos celestiales no son dones otorgados arbitrariamente por Dios a los que le siguen, sino el resultado natural de cumplir con sus requerimientos</a:t>
            </a:r>
            <a:r>
              <a:rPr lang="es-CO" dirty="0"/>
              <a:t>. Dios coloca delante del hombre los caminos de justicia, porque éstos son los caminos correctos y los que traen consigo bendición. </a:t>
            </a:r>
            <a:endParaRPr lang="es-CO" dirty="0" smtClean="0"/>
          </a:p>
          <a:p>
            <a:endParaRPr lang="es-CO" dirty="0"/>
          </a:p>
          <a:p>
            <a:pPr marL="457200" lvl="1" indent="0">
              <a:buNone/>
            </a:pPr>
            <a:r>
              <a:rPr lang="es-CO" dirty="0" smtClean="0"/>
              <a:t>-</a:t>
            </a:r>
            <a:r>
              <a:rPr lang="es-CO" sz="3000" dirty="0" smtClean="0"/>
              <a:t>“</a:t>
            </a:r>
            <a:r>
              <a:rPr lang="es-CO" sz="3000" b="1" i="1" dirty="0" smtClean="0">
                <a:latin typeface="Bell MT" panose="02020503060305020303" pitchFamily="18" charset="0"/>
              </a:rPr>
              <a:t>Si </a:t>
            </a:r>
            <a:r>
              <a:rPr lang="es-CO" sz="3000" b="1" i="1" dirty="0">
                <a:latin typeface="Bell MT" panose="02020503060305020303" pitchFamily="18" charset="0"/>
              </a:rPr>
              <a:t>quisiereis y oyereis, comeréis el bien de la </a:t>
            </a:r>
            <a:r>
              <a:rPr lang="es-CO" sz="3000" b="1" i="1" dirty="0" smtClean="0">
                <a:latin typeface="Bell MT" panose="02020503060305020303" pitchFamily="18" charset="0"/>
              </a:rPr>
              <a:t>tierra</a:t>
            </a:r>
            <a:r>
              <a:rPr lang="es-CO" sz="3000" dirty="0" smtClean="0"/>
              <a:t>”. </a:t>
            </a:r>
            <a:endParaRPr lang="es-CO" dirty="0"/>
          </a:p>
          <a:p>
            <a:r>
              <a:rPr lang="es-CO" dirty="0" smtClean="0"/>
              <a:t>Esta </a:t>
            </a:r>
            <a:r>
              <a:rPr lang="es-CO" dirty="0"/>
              <a:t>promesa se aplica tanto a este mundo como al venidero. La cosecha de la obediencia se recoge no sólo en el cielo sino también en la tierra </a:t>
            </a:r>
            <a:r>
              <a:rPr lang="es-CO" dirty="0">
                <a:solidFill>
                  <a:srgbClr val="FF0000"/>
                </a:solidFill>
              </a:rPr>
              <a:t>(</a:t>
            </a:r>
            <a:r>
              <a:rPr lang="es-CO" dirty="0" smtClean="0">
                <a:solidFill>
                  <a:srgbClr val="FF0000"/>
                </a:solidFill>
              </a:rPr>
              <a:t>ver Mat.19:29</a:t>
            </a:r>
            <a:r>
              <a:rPr lang="es-CO" dirty="0">
                <a:solidFill>
                  <a:srgbClr val="FF0000"/>
                </a:solidFill>
              </a:rPr>
              <a:t>)</a:t>
            </a:r>
            <a:r>
              <a:rPr lang="es-CO" dirty="0"/>
              <a:t>. </a:t>
            </a:r>
            <a:endParaRPr lang="es-CO" dirty="0" smtClean="0"/>
          </a:p>
          <a:p>
            <a:r>
              <a:rPr lang="es-CO" dirty="0" smtClean="0"/>
              <a:t>Antes </a:t>
            </a:r>
            <a:r>
              <a:rPr lang="es-CO" dirty="0"/>
              <a:t>de que los israelitas entraran en la tierra prometida, Moisés les presentó las bendiciones que serían de ellos si caminaban en las sendas del Señor </a:t>
            </a:r>
            <a:r>
              <a:rPr lang="es-CO" dirty="0">
                <a:solidFill>
                  <a:srgbClr val="FF0000"/>
                </a:solidFill>
              </a:rPr>
              <a:t>(</a:t>
            </a:r>
            <a:r>
              <a:rPr lang="es-CO" dirty="0" smtClean="0">
                <a:solidFill>
                  <a:srgbClr val="FF0000"/>
                </a:solidFill>
              </a:rPr>
              <a:t>Deu.28:1-13</a:t>
            </a:r>
            <a:r>
              <a:rPr lang="es-CO" dirty="0">
                <a:solidFill>
                  <a:srgbClr val="FF0000"/>
                </a:solidFill>
              </a:rPr>
              <a:t>). </a:t>
            </a:r>
            <a:endParaRPr lang="es-CO" dirty="0" smtClean="0">
              <a:solidFill>
                <a:srgbClr val="FF0000"/>
              </a:solidFill>
            </a:endParaRPr>
          </a:p>
          <a:p>
            <a:r>
              <a:rPr lang="es-CO" dirty="0" smtClean="0"/>
              <a:t>Isaías </a:t>
            </a:r>
            <a:r>
              <a:rPr lang="es-CO" dirty="0"/>
              <a:t>destaca que esas bendiciones no se habían realizado debido a que Israel no obedeció las órdenes del Señor. Ahora Dios les asegura que esas bendiciones todavía podían ser de ellos si se arrepentían e iban por las sendas de justicia</a:t>
            </a:r>
            <a:r>
              <a:rPr lang="es-CO" dirty="0" smtClean="0"/>
              <a:t>.</a:t>
            </a:r>
            <a:endParaRPr lang="es-CO" dirty="0"/>
          </a:p>
        </p:txBody>
      </p:sp>
    </p:spTree>
    <p:extLst>
      <p:ext uri="{BB962C8B-B14F-4D97-AF65-F5344CB8AC3E}">
        <p14:creationId xmlns:p14="http://schemas.microsoft.com/office/powerpoint/2010/main" val="13119765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235131"/>
            <a:ext cx="10515600" cy="6387738"/>
          </a:xfrm>
        </p:spPr>
        <p:txBody>
          <a:bodyPr>
            <a:normAutofit lnSpcReduction="10000"/>
          </a:bodyPr>
          <a:lstStyle/>
          <a:p>
            <a:pPr marL="457200" lvl="1" indent="0">
              <a:buNone/>
            </a:pPr>
            <a:r>
              <a:rPr lang="es-CO" dirty="0" smtClean="0"/>
              <a:t>-“</a:t>
            </a:r>
            <a:r>
              <a:rPr lang="es-CO" sz="2800" b="1" i="1" dirty="0" smtClean="0">
                <a:latin typeface="Bell MT" panose="02020503060305020303" pitchFamily="18" charset="0"/>
              </a:rPr>
              <a:t>si </a:t>
            </a:r>
            <a:r>
              <a:rPr lang="es-CO" sz="2800" b="1" i="1" dirty="0">
                <a:latin typeface="Bell MT" panose="02020503060305020303" pitchFamily="18" charset="0"/>
              </a:rPr>
              <a:t>no quisiereis y fuereis rebeldes, seréis consumidos a </a:t>
            </a:r>
            <a:r>
              <a:rPr lang="es-CO" sz="2800" b="1" i="1" dirty="0" smtClean="0">
                <a:latin typeface="Bell MT" panose="02020503060305020303" pitchFamily="18" charset="0"/>
              </a:rPr>
              <a:t>espada</a:t>
            </a:r>
            <a:r>
              <a:rPr lang="es-CO" sz="3600" b="1" i="1" dirty="0" smtClean="0">
                <a:latin typeface="Bell MT" panose="02020503060305020303" pitchFamily="18" charset="0"/>
              </a:rPr>
              <a:t>”. </a:t>
            </a:r>
          </a:p>
          <a:p>
            <a:pPr lvl="1"/>
            <a:r>
              <a:rPr lang="es-CO" sz="3600" b="1" i="1" dirty="0">
                <a:latin typeface="Bell MT" panose="02020503060305020303" pitchFamily="18" charset="0"/>
              </a:rPr>
              <a:t> </a:t>
            </a:r>
            <a:r>
              <a:rPr lang="es-CO" dirty="0" smtClean="0"/>
              <a:t>No es un decreto arbitrario de Dios el que condena al pecador. Este tan sólo cosecha lo que él mismo ha sembrado. Así como las bendiciones acompañan la vida piadosa, así también la desdicha marcha con la impiedad. Cuando los hombres infringen los mandamientos de Dios, la muerte es el resultado inevitable. Esta es sencillamente la consecuencia de la ley natural de causa y efecto. </a:t>
            </a:r>
          </a:p>
          <a:p>
            <a:pPr lvl="1"/>
            <a:r>
              <a:rPr lang="es-CO" dirty="0" smtClean="0"/>
              <a:t>Cuando Israel se apartó de Dios, inevitablemente entró en -el camino que llevaba a la ruina. Moisés había señalado claramente esta verdad antes de que Israel entrara en la tierra prometida, según lo registra (Deu.28:15-68). </a:t>
            </a:r>
          </a:p>
          <a:p>
            <a:pPr lvl="1"/>
            <a:r>
              <a:rPr lang="es-CO" dirty="0" smtClean="0"/>
              <a:t>Cuando los seres humanos se rebelan contra Dios y se niegan a obedecer su ley, automáticamente abren la puerta a la destrucción. </a:t>
            </a:r>
            <a:r>
              <a:rPr lang="es-CO" dirty="0" smtClean="0">
                <a:solidFill>
                  <a:srgbClr val="0070C0"/>
                </a:solidFill>
              </a:rPr>
              <a:t>Toda persona tiene su destino enteramente en sus manos. Está en su poder el determinar si su futuro será feliz o desdichado</a:t>
            </a:r>
            <a:r>
              <a:rPr lang="es-CO" dirty="0" smtClean="0"/>
              <a:t>. Isaías presentó ante el pueblo de Dios la gran verdad de que, en última instancia, el pecado ocasiona su propia destrucción. La iniquidad nunca podrá servir de base para la dicha y la bienaventuranza eternas. </a:t>
            </a:r>
            <a:r>
              <a:rPr lang="es-CO" dirty="0" smtClean="0">
                <a:solidFill>
                  <a:srgbClr val="0070C0"/>
                </a:solidFill>
              </a:rPr>
              <a:t>En el sentido más estricto de la palabra, los pecadores se destruyen a sí mismos</a:t>
            </a:r>
            <a:r>
              <a:rPr lang="es-CO" dirty="0" smtClean="0"/>
              <a:t>.</a:t>
            </a:r>
          </a:p>
        </p:txBody>
      </p:sp>
    </p:spTree>
    <p:extLst>
      <p:ext uri="{BB962C8B-B14F-4D97-AF65-F5344CB8AC3E}">
        <p14:creationId xmlns:p14="http://schemas.microsoft.com/office/powerpoint/2010/main" val="21400263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251791"/>
            <a:ext cx="10515600" cy="954157"/>
          </a:xfrm>
        </p:spPr>
        <p:txBody>
          <a:bodyPr>
            <a:normAutofit/>
          </a:bodyPr>
          <a:lstStyle/>
          <a:p>
            <a:pPr algn="ctr"/>
            <a:r>
              <a:rPr lang="es-CO" dirty="0" smtClean="0"/>
              <a:t>“</a:t>
            </a:r>
            <a:r>
              <a:rPr lang="es-CO" b="1" i="1" dirty="0" smtClean="0">
                <a:latin typeface="Bell MT" panose="02020503060305020303" pitchFamily="18" charset="0"/>
              </a:rPr>
              <a:t>Porque La boca de Jehová lo ha dic</a:t>
            </a:r>
            <a:r>
              <a:rPr lang="es-CO" b="1" dirty="0" smtClean="0"/>
              <a:t>ho”. </a:t>
            </a:r>
            <a:endParaRPr lang="es-CO" sz="5400" b="1" dirty="0"/>
          </a:p>
        </p:txBody>
      </p:sp>
      <p:sp>
        <p:nvSpPr>
          <p:cNvPr id="3" name="Marcador de contenido 2"/>
          <p:cNvSpPr>
            <a:spLocks noGrp="1"/>
          </p:cNvSpPr>
          <p:nvPr>
            <p:ph idx="1"/>
          </p:nvPr>
        </p:nvSpPr>
        <p:spPr>
          <a:xfrm>
            <a:off x="838200" y="4094190"/>
            <a:ext cx="10515600" cy="2571653"/>
          </a:xfrm>
        </p:spPr>
        <p:txBody>
          <a:bodyPr>
            <a:normAutofit lnSpcReduction="10000"/>
          </a:bodyPr>
          <a:lstStyle/>
          <a:p>
            <a:pPr marL="0" indent="0" algn="just">
              <a:buNone/>
            </a:pPr>
            <a:r>
              <a:rPr lang="es-CO" sz="2400" dirty="0"/>
              <a:t>Dios no se complace en la muerte del impío </a:t>
            </a:r>
            <a:r>
              <a:rPr lang="es-CO" sz="2400" dirty="0" smtClean="0"/>
              <a:t>según lo dice </a:t>
            </a:r>
            <a:r>
              <a:rPr lang="es-CO" sz="2400" dirty="0" smtClean="0">
                <a:solidFill>
                  <a:srgbClr val="FF0000"/>
                </a:solidFill>
              </a:rPr>
              <a:t>(Eze.18:23,31-32</a:t>
            </a:r>
            <a:r>
              <a:rPr lang="es-CO" sz="2400" dirty="0">
                <a:solidFill>
                  <a:srgbClr val="FF0000"/>
                </a:solidFill>
              </a:rPr>
              <a:t>; </a:t>
            </a:r>
            <a:r>
              <a:rPr lang="es-CO" sz="2400" dirty="0" smtClean="0">
                <a:solidFill>
                  <a:srgbClr val="FF0000"/>
                </a:solidFill>
              </a:rPr>
              <a:t>Eze.33:11</a:t>
            </a:r>
            <a:r>
              <a:rPr lang="es-CO" sz="2400" dirty="0">
                <a:solidFill>
                  <a:srgbClr val="FF0000"/>
                </a:solidFill>
              </a:rPr>
              <a:t>), </a:t>
            </a:r>
            <a:r>
              <a:rPr lang="es-CO" sz="2400" dirty="0"/>
              <a:t>pero conociendo el resultado inevitable del pecado, advierte al hombre exactamente cuáles serán los resultados de la </a:t>
            </a:r>
            <a:r>
              <a:rPr lang="es-CO" sz="2400" dirty="0" smtClean="0"/>
              <a:t>desobediencia.</a:t>
            </a:r>
          </a:p>
          <a:p>
            <a:pPr marL="0" indent="0" algn="just">
              <a:buNone/>
            </a:pPr>
            <a:r>
              <a:rPr lang="es-CO" sz="2400" dirty="0" smtClean="0"/>
              <a:t> </a:t>
            </a:r>
            <a:r>
              <a:rPr lang="es-CO" sz="2400" dirty="0" smtClean="0">
                <a:solidFill>
                  <a:srgbClr val="FF0000"/>
                </a:solidFill>
              </a:rPr>
              <a:t>(Ver Os.13:9</a:t>
            </a:r>
            <a:r>
              <a:rPr lang="es-CO" sz="2400" dirty="0">
                <a:solidFill>
                  <a:srgbClr val="FF0000"/>
                </a:solidFill>
              </a:rPr>
              <a:t>; O</a:t>
            </a:r>
            <a:r>
              <a:rPr lang="es-CO" sz="2400" dirty="0" smtClean="0">
                <a:solidFill>
                  <a:srgbClr val="FF0000"/>
                </a:solidFill>
              </a:rPr>
              <a:t>s.14:1</a:t>
            </a:r>
            <a:r>
              <a:rPr lang="es-CO" sz="2400" dirty="0">
                <a:solidFill>
                  <a:srgbClr val="FF0000"/>
                </a:solidFill>
              </a:rPr>
              <a:t>; </a:t>
            </a:r>
            <a:r>
              <a:rPr lang="es-CO" sz="2400" dirty="0" smtClean="0">
                <a:solidFill>
                  <a:srgbClr val="FF0000"/>
                </a:solidFill>
              </a:rPr>
              <a:t>Rom.6:21,23; San. 1:15</a:t>
            </a:r>
            <a:r>
              <a:rPr lang="es-CO" sz="2400" dirty="0">
                <a:solidFill>
                  <a:srgbClr val="FF0000"/>
                </a:solidFill>
              </a:rPr>
              <a:t>; </a:t>
            </a:r>
            <a:r>
              <a:rPr lang="es-CO" sz="2400" dirty="0" smtClean="0">
                <a:solidFill>
                  <a:srgbClr val="FF0000"/>
                </a:solidFill>
              </a:rPr>
              <a:t>2Pe.3:9).</a:t>
            </a:r>
          </a:p>
          <a:p>
            <a:pPr marL="0" indent="0" algn="just">
              <a:buNone/>
            </a:pPr>
            <a:r>
              <a:rPr lang="es-CO" sz="2400" dirty="0" smtClean="0"/>
              <a:t>Mi invitación es que aceptes a Cristo como tu Salvador personal, ahora que todavía está abierta la puerta de la gracia, Y serás salvo, No importa los pecados que hayas cometido. Cristo te ama, y quiere compartir su reno contigo.</a:t>
            </a:r>
            <a:endParaRPr lang="es-CO" sz="2400" dirty="0"/>
          </a:p>
        </p:txBody>
      </p:sp>
      <p:pic>
        <p:nvPicPr>
          <p:cNvPr id="4" name="Imagen 3"/>
          <p:cNvPicPr>
            <a:picLocks noChangeAspect="1"/>
          </p:cNvPicPr>
          <p:nvPr/>
        </p:nvPicPr>
        <p:blipFill>
          <a:blip r:embed="rId2"/>
          <a:stretch>
            <a:fillRect/>
          </a:stretch>
        </p:blipFill>
        <p:spPr>
          <a:xfrm>
            <a:off x="8375373" y="1443575"/>
            <a:ext cx="3140766" cy="2412988"/>
          </a:xfrm>
          <a:prstGeom prst="rect">
            <a:avLst/>
          </a:prstGeom>
        </p:spPr>
      </p:pic>
      <p:pic>
        <p:nvPicPr>
          <p:cNvPr id="5" name="Imagen 4"/>
          <p:cNvPicPr>
            <a:picLocks noChangeAspect="1"/>
          </p:cNvPicPr>
          <p:nvPr/>
        </p:nvPicPr>
        <p:blipFill>
          <a:blip r:embed="rId3"/>
          <a:stretch>
            <a:fillRect/>
          </a:stretch>
        </p:blipFill>
        <p:spPr>
          <a:xfrm>
            <a:off x="838200" y="1443575"/>
            <a:ext cx="3071192" cy="2391894"/>
          </a:xfrm>
          <a:prstGeom prst="rect">
            <a:avLst/>
          </a:prstGeom>
        </p:spPr>
      </p:pic>
      <p:sp>
        <p:nvSpPr>
          <p:cNvPr id="9" name="Rectángulo 8"/>
          <p:cNvSpPr/>
          <p:nvPr/>
        </p:nvSpPr>
        <p:spPr>
          <a:xfrm>
            <a:off x="4346713" y="1443575"/>
            <a:ext cx="3591339" cy="224676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800" b="0" i="0" u="none" strike="noStrike" kern="1200" cap="none" spc="0" normalizeH="0" baseline="0" noProof="0" dirty="0">
                <a:ln>
                  <a:noFill/>
                </a:ln>
                <a:solidFill>
                  <a:srgbClr val="FF0000"/>
                </a:solidFill>
                <a:effectLst/>
                <a:uLnTx/>
                <a:uFillTx/>
                <a:latin typeface="Calibri" panose="020F0502020204030204"/>
                <a:ea typeface="+mn-ea"/>
                <a:cs typeface="+mn-cs"/>
              </a:rPr>
              <a:t>Dios ha predicho los resultados inevitables del pecado, pero esto dista mucho de ser un decreto arbitrario. </a:t>
            </a:r>
          </a:p>
        </p:txBody>
      </p:sp>
    </p:spTree>
    <p:extLst>
      <p:ext uri="{BB962C8B-B14F-4D97-AF65-F5344CB8AC3E}">
        <p14:creationId xmlns:p14="http://schemas.microsoft.com/office/powerpoint/2010/main" val="4085521568"/>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5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6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7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TotalTime>
  <Words>1134</Words>
  <Application>Microsoft Office PowerPoint</Application>
  <PresentationFormat>Panorámica</PresentationFormat>
  <Paragraphs>32</Paragraphs>
  <Slides>7</Slides>
  <Notes>0</Notes>
  <HiddenSlides>0</HiddenSlides>
  <MMClips>0</MMClips>
  <ScaleCrop>false</ScaleCrop>
  <HeadingPairs>
    <vt:vector size="6" baseType="variant">
      <vt:variant>
        <vt:lpstr>Fuentes usadas</vt:lpstr>
      </vt:variant>
      <vt:variant>
        <vt:i4>5</vt:i4>
      </vt:variant>
      <vt:variant>
        <vt:lpstr>Tema</vt:lpstr>
      </vt:variant>
      <vt:variant>
        <vt:i4>8</vt:i4>
      </vt:variant>
      <vt:variant>
        <vt:lpstr>Títulos de diapositiva</vt:lpstr>
      </vt:variant>
      <vt:variant>
        <vt:i4>7</vt:i4>
      </vt:variant>
    </vt:vector>
  </HeadingPairs>
  <TitlesOfParts>
    <vt:vector size="20" baseType="lpstr">
      <vt:lpstr>Algerian</vt:lpstr>
      <vt:lpstr>Arial</vt:lpstr>
      <vt:lpstr>Bell MT</vt:lpstr>
      <vt:lpstr>Calibri</vt:lpstr>
      <vt:lpstr>Calibri Light</vt:lpstr>
      <vt:lpstr>Tema de Office</vt:lpstr>
      <vt:lpstr>1_Tema de Office</vt:lpstr>
      <vt:lpstr>2_Tema de Office</vt:lpstr>
      <vt:lpstr>3_Tema de Office</vt:lpstr>
      <vt:lpstr>4_Tema de Office</vt:lpstr>
      <vt:lpstr>5_Tema de Office</vt:lpstr>
      <vt:lpstr>6_Tema de Office</vt:lpstr>
      <vt:lpstr>7_Tema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“Porque La boca de Jehová lo ha dicho”.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Usuario de Windows</dc:creator>
  <cp:lastModifiedBy>Usuario de Windows</cp:lastModifiedBy>
  <cp:revision>6</cp:revision>
  <dcterms:created xsi:type="dcterms:W3CDTF">2018-04-17T01:05:57Z</dcterms:created>
  <dcterms:modified xsi:type="dcterms:W3CDTF">2018-04-17T01:12:15Z</dcterms:modified>
</cp:coreProperties>
</file>